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9" r:id="rId2"/>
    <p:sldId id="276" r:id="rId3"/>
    <p:sldId id="268" r:id="rId4"/>
    <p:sldId id="267" r:id="rId5"/>
    <p:sldId id="273" r:id="rId6"/>
    <p:sldId id="271" r:id="rId7"/>
    <p:sldId id="272" r:id="rId8"/>
    <p:sldId id="274" r:id="rId9"/>
    <p:sldId id="277" r:id="rId10"/>
  </p:sldIdLst>
  <p:sldSz cx="45720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582"/>
    <a:srgbClr val="191C12"/>
    <a:srgbClr val="CF1D15"/>
    <a:srgbClr val="AE1D15"/>
    <a:srgbClr val="9C1D15"/>
    <a:srgbClr val="2E1E11"/>
    <a:srgbClr val="5A3C2E"/>
    <a:srgbClr val="FE4F52"/>
    <a:srgbClr val="726461"/>
    <a:srgbClr val="DECF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88"/>
    <p:restoredTop sz="96058"/>
  </p:normalViewPr>
  <p:slideViewPr>
    <p:cSldViewPr snapToGrid="0">
      <p:cViewPr varScale="1">
        <p:scale>
          <a:sx n="97" d="100"/>
          <a:sy n="97" d="100"/>
        </p:scale>
        <p:origin x="216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197187"/>
            <a:ext cx="3886200" cy="2546773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842174"/>
            <a:ext cx="3429000" cy="1766146"/>
          </a:xfrm>
        </p:spPr>
        <p:txBody>
          <a:bodyPr/>
          <a:lstStyle>
            <a:lvl1pPr marL="0" indent="0" algn="ctr">
              <a:buNone/>
              <a:defRPr sz="1200"/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7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8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8" y="389467"/>
            <a:ext cx="985838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389467"/>
            <a:ext cx="2900363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5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25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1823722"/>
            <a:ext cx="3943350" cy="3042919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4895429"/>
            <a:ext cx="3943350" cy="160019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5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" y="389468"/>
            <a:ext cx="394335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1793241"/>
            <a:ext cx="1934170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2672080"/>
            <a:ext cx="193417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1793241"/>
            <a:ext cx="1943696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2672080"/>
            <a:ext cx="194369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6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1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0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1053255"/>
            <a:ext cx="2314575" cy="519853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1053255"/>
            <a:ext cx="2314575" cy="5198533"/>
          </a:xfrm>
        </p:spPr>
        <p:txBody>
          <a:bodyPr anchor="t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389468"/>
            <a:ext cx="394335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947333"/>
            <a:ext cx="394335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4B7C-F774-7140-9B11-B5E0F0EFE637}" type="datetimeFigureOut">
              <a:rPr lang="en-US" smtClean="0"/>
              <a:t>12/31/24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6780108"/>
            <a:ext cx="154305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9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6829">
            <a:alpha val="66745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D35DC5-7536-FC9A-FF87-994805A59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people in a bar&#10;&#10;AI-generated content may be incorrect.">
            <a:extLst>
              <a:ext uri="{FF2B5EF4-FFF2-40B4-BE49-F238E27FC236}">
                <a16:creationId xmlns:a16="http://schemas.microsoft.com/office/drawing/2014/main" id="{FCADEFE8-A7D0-CD0F-F592-447ED2ED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389" r="31735"/>
          <a:stretch/>
        </p:blipFill>
        <p:spPr>
          <a:xfrm>
            <a:off x="1" y="0"/>
            <a:ext cx="4572000" cy="7315199"/>
          </a:xfrm>
          <a:prstGeom prst="rect">
            <a:avLst/>
          </a:prstGeom>
          <a:solidFill>
            <a:srgbClr val="6E565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0D9C4C-E07D-D0A0-5734-6BCFCBF9D398}"/>
              </a:ext>
            </a:extLst>
          </p:cNvPr>
          <p:cNvSpPr txBox="1"/>
          <p:nvPr/>
        </p:nvSpPr>
        <p:spPr>
          <a:xfrm>
            <a:off x="-2" y="593244"/>
            <a:ext cx="4572002" cy="1261884"/>
          </a:xfrm>
          <a:prstGeom prst="rect">
            <a:avLst/>
          </a:prstGeom>
          <a:solidFill>
            <a:srgbClr val="20221C">
              <a:alpha val="7086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81BAD1"/>
                </a:solidFill>
                <a:latin typeface="Josefin Sans" pitchFamily="2" charset="77"/>
              </a:rPr>
              <a:t>Banjo</a:t>
            </a:r>
          </a:p>
          <a:p>
            <a:pPr algn="ctr"/>
            <a:r>
              <a:rPr lang="en-US" sz="3200" b="1" dirty="0">
                <a:solidFill>
                  <a:srgbClr val="81BAD1"/>
                </a:solidFill>
                <a:latin typeface="Josefin Sans" pitchFamily="2" charset="77"/>
              </a:rPr>
              <a:t>Claude McKay</a:t>
            </a:r>
          </a:p>
        </p:txBody>
      </p:sp>
    </p:spTree>
    <p:extLst>
      <p:ext uri="{BB962C8B-B14F-4D97-AF65-F5344CB8AC3E}">
        <p14:creationId xmlns:p14="http://schemas.microsoft.com/office/powerpoint/2010/main" val="1441622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6829">
            <a:alpha val="66745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CD5D18-4FB0-CE0B-15C1-D3DF303693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oup of people playing instruments&#10;&#10;AI-generated content may be incorrect.">
            <a:extLst>
              <a:ext uri="{FF2B5EF4-FFF2-40B4-BE49-F238E27FC236}">
                <a16:creationId xmlns:a16="http://schemas.microsoft.com/office/drawing/2014/main" id="{88A932F0-9E44-BF9A-0738-7C5AAA43E4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328"/>
          <a:stretch/>
        </p:blipFill>
        <p:spPr>
          <a:xfrm>
            <a:off x="0" y="78394"/>
            <a:ext cx="4572000" cy="7315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99B82DB-9527-79BD-5932-890F08519EA3}"/>
              </a:ext>
            </a:extLst>
          </p:cNvPr>
          <p:cNvSpPr txBox="1"/>
          <p:nvPr/>
        </p:nvSpPr>
        <p:spPr>
          <a:xfrm>
            <a:off x="-2" y="5602566"/>
            <a:ext cx="4572002" cy="1138773"/>
          </a:xfrm>
          <a:prstGeom prst="rect">
            <a:avLst/>
          </a:prstGeom>
          <a:solidFill>
            <a:srgbClr val="2E1E11">
              <a:alpha val="6909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CF1D15"/>
                </a:solidFill>
                <a:latin typeface="Josefin Sans" pitchFamily="2" charset="77"/>
              </a:rPr>
              <a:t>The Walls of Jericho</a:t>
            </a:r>
          </a:p>
          <a:p>
            <a:pPr algn="ctr"/>
            <a:r>
              <a:rPr lang="en-US" sz="3200" dirty="0">
                <a:solidFill>
                  <a:srgbClr val="CF1D15"/>
                </a:solidFill>
                <a:latin typeface="Josefin Sans" pitchFamily="2" charset="77"/>
              </a:rPr>
              <a:t>Rudolph Fisher</a:t>
            </a:r>
          </a:p>
        </p:txBody>
      </p:sp>
    </p:spTree>
    <p:extLst>
      <p:ext uri="{BB962C8B-B14F-4D97-AF65-F5344CB8AC3E}">
        <p14:creationId xmlns:p14="http://schemas.microsoft.com/office/powerpoint/2010/main" val="334629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6829">
            <a:alpha val="77790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708E2B-188A-31AB-71C0-8CEDAAB3B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black and red dress&#10;&#10;AI-generated content may be incorrect.">
            <a:extLst>
              <a:ext uri="{FF2B5EF4-FFF2-40B4-BE49-F238E27FC236}">
                <a16:creationId xmlns:a16="http://schemas.microsoft.com/office/drawing/2014/main" id="{76FCD034-EB22-F660-9EDD-410A792972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080"/>
          <a:stretch/>
        </p:blipFill>
        <p:spPr>
          <a:xfrm>
            <a:off x="0" y="1"/>
            <a:ext cx="4572000" cy="7315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F96910-AA57-9E18-8145-91B291BD9A21}"/>
              </a:ext>
            </a:extLst>
          </p:cNvPr>
          <p:cNvSpPr txBox="1"/>
          <p:nvPr/>
        </p:nvSpPr>
        <p:spPr>
          <a:xfrm>
            <a:off x="0" y="5483296"/>
            <a:ext cx="4572000" cy="1261884"/>
          </a:xfrm>
          <a:prstGeom prst="rect">
            <a:avLst/>
          </a:prstGeom>
          <a:solidFill>
            <a:srgbClr val="D87570">
              <a:alpha val="8613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EFD4C1"/>
                </a:solidFill>
                <a:latin typeface="Josefin Sans" pitchFamily="2" charset="77"/>
              </a:rPr>
              <a:t>Passing</a:t>
            </a:r>
            <a:br>
              <a:rPr lang="en-US" sz="4000" b="1" dirty="0">
                <a:solidFill>
                  <a:srgbClr val="EFD4C1"/>
                </a:solidFill>
                <a:latin typeface="Josefin Sans" pitchFamily="2" charset="77"/>
              </a:rPr>
            </a:br>
            <a:r>
              <a:rPr lang="en-US" sz="3200" b="1" dirty="0">
                <a:solidFill>
                  <a:srgbClr val="EFD4C1"/>
                </a:solidFill>
                <a:latin typeface="Josefin Sans" pitchFamily="2" charset="77"/>
              </a:rPr>
              <a:t>Nella Larsen</a:t>
            </a:r>
          </a:p>
        </p:txBody>
      </p:sp>
    </p:spTree>
    <p:extLst>
      <p:ext uri="{BB962C8B-B14F-4D97-AF65-F5344CB8AC3E}">
        <p14:creationId xmlns:p14="http://schemas.microsoft.com/office/powerpoint/2010/main" val="3069520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1D3E">
            <a:alpha val="76977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749C5E-4517-4FBD-3C47-A177D38D0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rchibald John John Motel. The jockey club">
            <a:extLst>
              <a:ext uri="{FF2B5EF4-FFF2-40B4-BE49-F238E27FC236}">
                <a16:creationId xmlns:a16="http://schemas.microsoft.com/office/drawing/2014/main" id="{E68039B5-B795-A55F-165C-51048148AE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563"/>
          <a:stretch/>
        </p:blipFill>
        <p:spPr bwMode="auto">
          <a:xfrm>
            <a:off x="0" y="0"/>
            <a:ext cx="45720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41A1544-5967-5FDC-DFC4-EDAB15D6A0B5}"/>
              </a:ext>
            </a:extLst>
          </p:cNvPr>
          <p:cNvSpPr txBox="1"/>
          <p:nvPr/>
        </p:nvSpPr>
        <p:spPr>
          <a:xfrm>
            <a:off x="0" y="447470"/>
            <a:ext cx="4572000" cy="1261884"/>
          </a:xfrm>
          <a:prstGeom prst="rect">
            <a:avLst/>
          </a:prstGeom>
          <a:solidFill>
            <a:srgbClr val="9E1E18">
              <a:alpha val="74872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FCE6B2"/>
                </a:solidFill>
                <a:latin typeface="Josefin Sans" pitchFamily="2" charset="77"/>
              </a:rPr>
              <a:t>Plum Bun</a:t>
            </a:r>
            <a:br>
              <a:rPr lang="en-US" sz="4000" b="1" dirty="0">
                <a:solidFill>
                  <a:srgbClr val="FCE6B2"/>
                </a:solidFill>
                <a:latin typeface="Josefin Sans" pitchFamily="2" charset="77"/>
              </a:rPr>
            </a:br>
            <a:r>
              <a:rPr lang="en-US" sz="3000" b="1" dirty="0">
                <a:solidFill>
                  <a:srgbClr val="FCE6B2"/>
                </a:solidFill>
                <a:latin typeface="Josefin Sans" pitchFamily="2" charset="77"/>
              </a:rPr>
              <a:t>Jessie Redmon Fauset</a:t>
            </a:r>
          </a:p>
        </p:txBody>
      </p:sp>
    </p:spTree>
    <p:extLst>
      <p:ext uri="{BB962C8B-B14F-4D97-AF65-F5344CB8AC3E}">
        <p14:creationId xmlns:p14="http://schemas.microsoft.com/office/powerpoint/2010/main" val="3320028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1D3E">
            <a:alpha val="76977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6FD3B3-3D53-52A1-696B-4FD3A5181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inting of a street at night&#10;&#10;AI-generated content may be incorrect.">
            <a:extLst>
              <a:ext uri="{FF2B5EF4-FFF2-40B4-BE49-F238E27FC236}">
                <a16:creationId xmlns:a16="http://schemas.microsoft.com/office/drawing/2014/main" id="{9399A14B-EFC0-E00E-9F9B-04498AD055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500"/>
          <a:stretch/>
        </p:blipFill>
        <p:spPr>
          <a:xfrm>
            <a:off x="0" y="0"/>
            <a:ext cx="4572000" cy="73152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BC88FB-B896-0966-AB28-99AD2826EA08}"/>
              </a:ext>
            </a:extLst>
          </p:cNvPr>
          <p:cNvSpPr txBox="1"/>
          <p:nvPr/>
        </p:nvSpPr>
        <p:spPr>
          <a:xfrm>
            <a:off x="0" y="507104"/>
            <a:ext cx="4572000" cy="1046440"/>
          </a:xfrm>
          <a:prstGeom prst="rect">
            <a:avLst/>
          </a:prstGeom>
          <a:solidFill>
            <a:srgbClr val="000B27">
              <a:alpha val="59969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BBDAB5"/>
                </a:solidFill>
                <a:latin typeface="Josefin Sans" pitchFamily="2" charset="77"/>
              </a:rPr>
              <a:t>Flight</a:t>
            </a:r>
            <a:br>
              <a:rPr lang="en-US" sz="4000" b="1" dirty="0">
                <a:solidFill>
                  <a:srgbClr val="BBDAB5"/>
                </a:solidFill>
                <a:latin typeface="Josefin Sans" pitchFamily="2" charset="77"/>
              </a:rPr>
            </a:br>
            <a:r>
              <a:rPr lang="en-US" sz="2800" dirty="0">
                <a:solidFill>
                  <a:srgbClr val="BBDAB5"/>
                </a:solidFill>
                <a:latin typeface="Josefin Sans" pitchFamily="2" charset="77"/>
              </a:rPr>
              <a:t>Walter White</a:t>
            </a:r>
          </a:p>
        </p:txBody>
      </p:sp>
    </p:spTree>
    <p:extLst>
      <p:ext uri="{BB962C8B-B14F-4D97-AF65-F5344CB8AC3E}">
        <p14:creationId xmlns:p14="http://schemas.microsoft.com/office/powerpoint/2010/main" val="503189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1D3E">
            <a:alpha val="76977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895CB8-268A-5104-2EC7-FFCD8C0D9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577D619A-EFCF-270C-1747-ABAB5943CA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045"/>
          <a:stretch/>
        </p:blipFill>
        <p:spPr bwMode="auto">
          <a:xfrm>
            <a:off x="0" y="0"/>
            <a:ext cx="4572000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0E0EAC9-CECB-1945-1AAF-8F5A550B7648}"/>
              </a:ext>
            </a:extLst>
          </p:cNvPr>
          <p:cNvSpPr txBox="1"/>
          <p:nvPr/>
        </p:nvSpPr>
        <p:spPr>
          <a:xfrm>
            <a:off x="0" y="650670"/>
            <a:ext cx="4572000" cy="1046440"/>
          </a:xfrm>
          <a:prstGeom prst="rect">
            <a:avLst/>
          </a:prstGeom>
          <a:solidFill>
            <a:srgbClr val="7C3F26">
              <a:alpha val="75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D0BAA5"/>
                </a:solidFill>
                <a:latin typeface="Josefin Sans" pitchFamily="2" charset="77"/>
              </a:rPr>
              <a:t>The Blacker the Berry</a:t>
            </a:r>
            <a:br>
              <a:rPr lang="en-US" sz="4000" b="1" dirty="0">
                <a:solidFill>
                  <a:srgbClr val="D0BAA5"/>
                </a:solidFill>
                <a:latin typeface="Josefin Sans" pitchFamily="2" charset="77"/>
              </a:rPr>
            </a:br>
            <a:r>
              <a:rPr lang="en-US" sz="2800" dirty="0">
                <a:solidFill>
                  <a:srgbClr val="D0BAA5"/>
                </a:solidFill>
                <a:latin typeface="Josefin Sans" pitchFamily="2" charset="77"/>
              </a:rPr>
              <a:t>Wallace Thurman</a:t>
            </a:r>
          </a:p>
        </p:txBody>
      </p:sp>
    </p:spTree>
    <p:extLst>
      <p:ext uri="{BB962C8B-B14F-4D97-AF65-F5344CB8AC3E}">
        <p14:creationId xmlns:p14="http://schemas.microsoft.com/office/powerpoint/2010/main" val="3140379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1D3E">
            <a:alpha val="76977"/>
          </a:srgb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D11656-5F59-3D99-6346-8928C9F444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54F3D184-DC4B-D81D-E443-3ECF8EFF802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96" r="5696"/>
          <a:stretch/>
        </p:blipFill>
        <p:spPr bwMode="auto">
          <a:xfrm>
            <a:off x="0" y="0"/>
            <a:ext cx="457200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704E4EE-B185-A0DD-D085-8F4839DA66F5}"/>
              </a:ext>
            </a:extLst>
          </p:cNvPr>
          <p:cNvSpPr txBox="1"/>
          <p:nvPr/>
        </p:nvSpPr>
        <p:spPr>
          <a:xfrm>
            <a:off x="0" y="5550662"/>
            <a:ext cx="4572000" cy="1015663"/>
          </a:xfrm>
          <a:prstGeom prst="rect">
            <a:avLst/>
          </a:prstGeom>
          <a:solidFill>
            <a:srgbClr val="291710">
              <a:alpha val="7761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FFF9EC"/>
                </a:solidFill>
                <a:latin typeface="Josefin Sans" pitchFamily="2" charset="77"/>
              </a:rPr>
              <a:t>Dark Princess</a:t>
            </a:r>
            <a:br>
              <a:rPr lang="en-US" sz="4000" b="1" dirty="0">
                <a:solidFill>
                  <a:srgbClr val="FFF9EC"/>
                </a:solidFill>
                <a:latin typeface="Josefin Sans" pitchFamily="2" charset="77"/>
              </a:rPr>
            </a:br>
            <a:r>
              <a:rPr lang="en-US" sz="2800" dirty="0">
                <a:solidFill>
                  <a:srgbClr val="FFF9EC"/>
                </a:solidFill>
                <a:latin typeface="Josefin Sans" pitchFamily="2" charset="77"/>
              </a:rPr>
              <a:t>W.E.B Du</a:t>
            </a:r>
            <a:r>
              <a:rPr lang="en-US" sz="2000" dirty="0">
                <a:effectLst/>
                <a:latin typeface="Helvetica Neue" panose="02000503000000020004" pitchFamily="2" charset="0"/>
              </a:rPr>
              <a:t>  </a:t>
            </a:r>
            <a:r>
              <a:rPr lang="en-US" sz="2800" dirty="0">
                <a:solidFill>
                  <a:srgbClr val="FFF9EC"/>
                </a:solidFill>
                <a:latin typeface="Josefin Sans" pitchFamily="2" charset="77"/>
              </a:rPr>
              <a:t>Bois</a:t>
            </a:r>
          </a:p>
        </p:txBody>
      </p:sp>
    </p:spTree>
    <p:extLst>
      <p:ext uri="{BB962C8B-B14F-4D97-AF65-F5344CB8AC3E}">
        <p14:creationId xmlns:p14="http://schemas.microsoft.com/office/powerpoint/2010/main" val="289770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4838B-438B-9DEE-D142-829BE22E3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Augusta Savage, Gamin, ca. 1929, painted plaster, Smithsonian American Art Museum, Gift of Benjamin and Olya Margolin, 1988.57">
            <a:extLst>
              <a:ext uri="{FF2B5EF4-FFF2-40B4-BE49-F238E27FC236}">
                <a16:creationId xmlns:a16="http://schemas.microsoft.com/office/drawing/2014/main" id="{38D972BE-9D16-8479-89CF-39AA7E852B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5" r="10492"/>
          <a:stretch/>
        </p:blipFill>
        <p:spPr bwMode="auto">
          <a:xfrm>
            <a:off x="0" y="-1"/>
            <a:ext cx="4572001" cy="73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35051F-E056-C81A-037B-1AFC320C498F}"/>
              </a:ext>
            </a:extLst>
          </p:cNvPr>
          <p:cNvSpPr txBox="1"/>
          <p:nvPr/>
        </p:nvSpPr>
        <p:spPr>
          <a:xfrm>
            <a:off x="-2" y="5642322"/>
            <a:ext cx="4572002" cy="1015663"/>
          </a:xfrm>
          <a:prstGeom prst="rect">
            <a:avLst/>
          </a:prstGeom>
          <a:solidFill>
            <a:srgbClr val="726461">
              <a:alpha val="68112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latin typeface="Josefin Sans" pitchFamily="2" charset="77"/>
              </a:rPr>
              <a:t>Home to Harlem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Josefin Sans" pitchFamily="2" charset="77"/>
              </a:rPr>
              <a:t>Claude McKay</a:t>
            </a:r>
          </a:p>
        </p:txBody>
      </p:sp>
    </p:spTree>
    <p:extLst>
      <p:ext uri="{BB962C8B-B14F-4D97-AF65-F5344CB8AC3E}">
        <p14:creationId xmlns:p14="http://schemas.microsoft.com/office/powerpoint/2010/main" val="2737664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881D2F-BF33-08E9-7CE0-F8F2EE4B8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women in a room&#10;&#10;AI-generated content may be incorrect.">
            <a:extLst>
              <a:ext uri="{FF2B5EF4-FFF2-40B4-BE49-F238E27FC236}">
                <a16:creationId xmlns:a16="http://schemas.microsoft.com/office/drawing/2014/main" id="{6A9084E4-E478-792C-EAEE-FB04E7E724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73" r="37494"/>
          <a:stretch/>
        </p:blipFill>
        <p:spPr>
          <a:xfrm>
            <a:off x="-1" y="0"/>
            <a:ext cx="4572002" cy="7315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C2DD92F-EF23-C2C0-E82B-AEE6E7C9D29B}"/>
              </a:ext>
            </a:extLst>
          </p:cNvPr>
          <p:cNvSpPr txBox="1"/>
          <p:nvPr/>
        </p:nvSpPr>
        <p:spPr>
          <a:xfrm>
            <a:off x="-2" y="5642322"/>
            <a:ext cx="4572002" cy="1046440"/>
          </a:xfrm>
          <a:prstGeom prst="rect">
            <a:avLst/>
          </a:prstGeom>
          <a:solidFill>
            <a:srgbClr val="191C12">
              <a:alpha val="71887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>
                <a:solidFill>
                  <a:srgbClr val="A4A582"/>
                </a:solidFill>
                <a:latin typeface="Josefin Sans" pitchFamily="2" charset="77"/>
              </a:rPr>
              <a:t>Quicksand</a:t>
            </a:r>
          </a:p>
          <a:p>
            <a:pPr algn="ctr"/>
            <a:r>
              <a:rPr lang="en-US" sz="2800" dirty="0">
                <a:solidFill>
                  <a:srgbClr val="A4A582"/>
                </a:solidFill>
                <a:latin typeface="Josefin Sans" pitchFamily="2" charset="77"/>
              </a:rPr>
              <a:t>Nella Larsen</a:t>
            </a:r>
          </a:p>
        </p:txBody>
      </p:sp>
    </p:spTree>
    <p:extLst>
      <p:ext uri="{BB962C8B-B14F-4D97-AF65-F5344CB8AC3E}">
        <p14:creationId xmlns:p14="http://schemas.microsoft.com/office/powerpoint/2010/main" val="3786655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26830</TotalTime>
  <Words>48</Words>
  <Application>Microsoft Macintosh PowerPoint</Application>
  <PresentationFormat>Custom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 Neue</vt:lpstr>
      <vt:lpstr>Josefin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Caren, Neal P</dc:creator>
  <cp:lastModifiedBy>Neal Caren</cp:lastModifiedBy>
  <cp:revision>34</cp:revision>
  <cp:lastPrinted>2024-12-20T17:30:24Z</cp:lastPrinted>
  <dcterms:created xsi:type="dcterms:W3CDTF">2023-12-28T18:31:12Z</dcterms:created>
  <dcterms:modified xsi:type="dcterms:W3CDTF">2025-01-01T15:33:14Z</dcterms:modified>
</cp:coreProperties>
</file>

<file path=docProps/thumbnail.jpeg>
</file>